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notesMasterIdLst>
    <p:notesMasterId r:id="rId30"/>
  </p:notesMasterIdLst>
  <p:sldIdLst>
    <p:sldId id="260" r:id="rId2"/>
    <p:sldId id="261" r:id="rId3"/>
    <p:sldId id="288" r:id="rId4"/>
    <p:sldId id="289" r:id="rId5"/>
    <p:sldId id="290" r:id="rId6"/>
    <p:sldId id="291" r:id="rId7"/>
    <p:sldId id="262" r:id="rId8"/>
    <p:sldId id="267" r:id="rId9"/>
    <p:sldId id="266" r:id="rId10"/>
    <p:sldId id="274" r:id="rId11"/>
    <p:sldId id="275" r:id="rId12"/>
    <p:sldId id="269" r:id="rId13"/>
    <p:sldId id="272" r:id="rId14"/>
    <p:sldId id="276" r:id="rId15"/>
    <p:sldId id="268" r:id="rId16"/>
    <p:sldId id="265" r:id="rId17"/>
    <p:sldId id="264" r:id="rId18"/>
    <p:sldId id="278" r:id="rId19"/>
    <p:sldId id="271" r:id="rId20"/>
    <p:sldId id="279" r:id="rId21"/>
    <p:sldId id="292" r:id="rId22"/>
    <p:sldId id="293" r:id="rId23"/>
    <p:sldId id="281" r:id="rId24"/>
    <p:sldId id="273" r:id="rId25"/>
    <p:sldId id="287" r:id="rId26"/>
    <p:sldId id="280" r:id="rId27"/>
    <p:sldId id="283" r:id="rId28"/>
    <p:sldId id="284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FF"/>
    <a:srgbClr val="FF0000"/>
    <a:srgbClr val="0066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029" autoAdjust="0"/>
    <p:restoredTop sz="93473" autoAdjust="0"/>
  </p:normalViewPr>
  <p:slideViewPr>
    <p:cSldViewPr>
      <p:cViewPr>
        <p:scale>
          <a:sx n="70" d="100"/>
          <a:sy n="70" d="100"/>
        </p:scale>
        <p:origin x="-1368" y="-2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DB0B34-D678-450F-9FCE-119C1FEDBA69}" type="datetimeFigureOut">
              <a:rPr lang="ru-RU" smtClean="0"/>
              <a:pPr/>
              <a:t>27.05.2016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F244C-D27B-45A9-8F9A-AA3272DF43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78322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A600B-304D-4C69-83CE-040781531075}" type="datetimeFigureOut">
              <a:rPr lang="ru-RU" smtClean="0"/>
              <a:pPr/>
              <a:t>27.05.2016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F596C-7DF2-44A9-A2E0-A9C71B4DB1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40460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A600B-304D-4C69-83CE-040781531075}" type="datetimeFigureOut">
              <a:rPr lang="ru-RU" smtClean="0"/>
              <a:pPr/>
              <a:t>27.05.2016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F596C-7DF2-44A9-A2E0-A9C71B4DB1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37824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A600B-304D-4C69-83CE-040781531075}" type="datetimeFigureOut">
              <a:rPr lang="ru-RU" smtClean="0"/>
              <a:pPr/>
              <a:t>27.05.2016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F596C-7DF2-44A9-A2E0-A9C71B4DB1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09960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A600B-304D-4C69-83CE-040781531075}" type="datetimeFigureOut">
              <a:rPr lang="ru-RU" smtClean="0"/>
              <a:pPr/>
              <a:t>27.05.2016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F596C-7DF2-44A9-A2E0-A9C71B4DB1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76234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A600B-304D-4C69-83CE-040781531075}" type="datetimeFigureOut">
              <a:rPr lang="ru-RU" smtClean="0"/>
              <a:pPr/>
              <a:t>27.05.2016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F596C-7DF2-44A9-A2E0-A9C71B4DB1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71443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A600B-304D-4C69-83CE-040781531075}" type="datetimeFigureOut">
              <a:rPr lang="ru-RU" smtClean="0"/>
              <a:pPr/>
              <a:t>27.05.2016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F596C-7DF2-44A9-A2E0-A9C71B4DB1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99409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A600B-304D-4C69-83CE-040781531075}" type="datetimeFigureOut">
              <a:rPr lang="ru-RU" smtClean="0"/>
              <a:pPr/>
              <a:t>27.05.2016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F596C-7DF2-44A9-A2E0-A9C71B4DB1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12347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A600B-304D-4C69-83CE-040781531075}" type="datetimeFigureOut">
              <a:rPr lang="ru-RU" smtClean="0"/>
              <a:pPr/>
              <a:t>27.05.2016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F596C-7DF2-44A9-A2E0-A9C71B4DB1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19613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A600B-304D-4C69-83CE-040781531075}" type="datetimeFigureOut">
              <a:rPr lang="ru-RU" smtClean="0"/>
              <a:pPr/>
              <a:t>27.05.2016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F596C-7DF2-44A9-A2E0-A9C71B4DB1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00234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A600B-304D-4C69-83CE-040781531075}" type="datetimeFigureOut">
              <a:rPr lang="ru-RU" smtClean="0"/>
              <a:pPr/>
              <a:t>27.05.2016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F596C-7DF2-44A9-A2E0-A9C71B4DB1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03135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A600B-304D-4C69-83CE-040781531075}" type="datetimeFigureOut">
              <a:rPr lang="ru-RU" smtClean="0"/>
              <a:pPr/>
              <a:t>27.05.2016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F596C-7DF2-44A9-A2E0-A9C71B4DB1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82178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4A600B-304D-4C69-83CE-040781531075}" type="datetimeFigureOut">
              <a:rPr lang="ru-RU" smtClean="0"/>
              <a:pPr/>
              <a:t>27.05.2016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F596C-7DF2-44A9-A2E0-A9C71B4DB1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16428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gif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zikbek\Desktop\Wallpapers-Mix-№214_06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0882" y="-27384"/>
            <a:ext cx="12369626" cy="69573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6512" y="6237312"/>
            <a:ext cx="95770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Ташкент. Обед (</a:t>
            </a:r>
            <a:r>
              <a:rPr lang="ru-RU" dirty="0" err="1"/>
              <a:t>томаша</a:t>
            </a:r>
            <a:r>
              <a:rPr lang="ru-RU" dirty="0"/>
              <a:t>) и народные увеселения по поводу приезда туркестанского генерал-губернатора </a:t>
            </a:r>
            <a:r>
              <a:rPr lang="ru-RU" dirty="0" err="1" smtClean="0"/>
              <a:t>М.Г.Черняева</a:t>
            </a:r>
            <a:r>
              <a:rPr lang="en-US" dirty="0" smtClean="0"/>
              <a:t> (</a:t>
            </a:r>
            <a:r>
              <a:rPr lang="ky-KG" dirty="0" smtClean="0"/>
              <a:t>йарым-паша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1266" name="Picture 2" descr="C:\Users\Nazikbek\Desktop\corrup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59289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44624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Ж. </a:t>
            </a:r>
            <a:r>
              <a:rPr lang="ru-RU" dirty="0" err="1"/>
              <a:t>Абдрахманов</a:t>
            </a:r>
            <a:r>
              <a:rPr lang="ru-RU" dirty="0"/>
              <a:t>: “Нужно отдать справедливость, что охранное отделение метко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подметило, что в деле дачи взяток была организована своеобразная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конвеерная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система: бедняк,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средняк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в ауле давал взятку аульному старшине, тот давал волостному управителю, волостной управитель давал переводчику, переводчик давал уездному начальнику, а уездный начальник выше и т.д. И все эти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Кадыры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, действительно, собирая “подарки” уездным начальникам и приставам, собирали настолько много, что удовлетворяли потребности не только начальства, поддержкой которого они пользовались, но и свои”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561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Nazikbek\Desktop\brib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20" y="-9997"/>
            <a:ext cx="9169820" cy="61753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0528" y="630002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Киргизский </a:t>
            </a:r>
            <a:r>
              <a:rPr lang="ru-RU" i="1" dirty="0"/>
              <a:t>бедняк везет овцу в качестве взятки начальству. Конец XIX — начало XX в.</a:t>
            </a:r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-27384"/>
            <a:ext cx="91805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«Я </a:t>
            </a:r>
            <a:r>
              <a:rPr lang="ru-RU" dirty="0"/>
              <a:t>узнал, между прочим, также, что киргизы имеют </a:t>
            </a:r>
            <a:r>
              <a:rPr lang="ru-RU" dirty="0" err="1"/>
              <a:t>счастие</a:t>
            </a:r>
            <a:r>
              <a:rPr lang="ru-RU" dirty="0"/>
              <a:t> видеть своих гг. </a:t>
            </a:r>
            <a:r>
              <a:rPr lang="ru-RU" dirty="0" err="1"/>
              <a:t>хакимов</a:t>
            </a:r>
            <a:r>
              <a:rPr lang="ru-RU" dirty="0"/>
              <a:t> только один раз в трехлетие, когда им дается «предписание» сделать очередные </a:t>
            </a:r>
            <a:r>
              <a:rPr lang="ru-RU" dirty="0" smtClean="0"/>
              <a:t>выборы»</a:t>
            </a:r>
          </a:p>
          <a:p>
            <a:r>
              <a:rPr lang="ru-RU" dirty="0"/>
              <a:t>Между туземцами степного уезда // </a:t>
            </a:r>
            <a:r>
              <a:rPr lang="ru-RU" dirty="0" err="1"/>
              <a:t>Арандаренко</a:t>
            </a:r>
            <a:r>
              <a:rPr lang="ru-RU" dirty="0"/>
              <a:t> Г. А. Досуги в Туркестане. 1874—1889. — СПб., 1889.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3314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Nazikbek\Pictures\1916\pokrov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6" y="202887"/>
            <a:ext cx="9134024" cy="63224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6444044"/>
            <a:ext cx="4372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http://semirechye.rusarchives.ru/predislovie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496" y="9310"/>
            <a:ext cx="91085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«Переселенцы были безоружны и </a:t>
            </a:r>
            <a:r>
              <a:rPr lang="ru-RU" dirty="0" err="1" smtClean="0"/>
              <a:t>невоинственны</a:t>
            </a:r>
            <a:r>
              <a:rPr lang="ru-RU" dirty="0" smtClean="0"/>
              <a:t>. По данным на 1916 г. в (</a:t>
            </a:r>
            <a:r>
              <a:rPr lang="ru-RU" dirty="0" err="1" smtClean="0"/>
              <a:t>Семиреченской</a:t>
            </a:r>
            <a:r>
              <a:rPr lang="ru-RU" dirty="0" smtClean="0"/>
              <a:t>) области проживали 1 362 000 человек, в том числе 129 200 человек городского населения. Православное население составляло 9,76% (самый высокий процент среди областей Туркестана) или около 133 000 человек, мусульманское – 90,18%»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8611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Nazikbek\Desktop\siberia_plan_mov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03815"/>
            <a:ext cx="9224313" cy="65535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Nazikbek\Desktop\doc_002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072"/>
            <a:ext cx="3088758" cy="37426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0730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Nazikbek\Desktop\cossa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1" y="523875"/>
            <a:ext cx="9093263" cy="54974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1240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azikbek\Desktop\uka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08" y="0"/>
            <a:ext cx="4788213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Nazikbek\Desktop\ukaz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0"/>
            <a:ext cx="4808782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Nazikbek\Desktop\nikolaj-ii-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96905"/>
            <a:ext cx="2491395" cy="34164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Nazikbek\Desktop\Shturmer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801" y="3398870"/>
            <a:ext cx="2048703" cy="34145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2"/>
          <p:cNvSpPr txBox="1">
            <a:spLocks/>
          </p:cNvSpPr>
          <p:nvPr/>
        </p:nvSpPr>
        <p:spPr>
          <a:xfrm>
            <a:off x="4499992" y="6349765"/>
            <a:ext cx="4752528" cy="4983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800" b="1" dirty="0" smtClean="0"/>
              <a:t>Николай </a:t>
            </a:r>
            <a:r>
              <a:rPr lang="en-US" sz="2800" b="1" dirty="0" smtClean="0"/>
              <a:t>II      </a:t>
            </a:r>
            <a:r>
              <a:rPr lang="ru-RU" sz="2800" b="1" dirty="0" smtClean="0"/>
              <a:t> </a:t>
            </a:r>
            <a:r>
              <a:rPr lang="ru-RU" sz="2800" b="1" dirty="0" smtClean="0">
                <a:solidFill>
                  <a:schemeClr val="bg1"/>
                </a:solidFill>
              </a:rPr>
              <a:t>Б. В. Штюрмер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492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azikbek\Desktop\Kuropatkin_Alexey_Nikolaevi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7384"/>
            <a:ext cx="4385989" cy="68853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Nazikbek\Desktop\kuropatk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488" y="3429000"/>
            <a:ext cx="4788024" cy="34473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49476" y="-27384"/>
            <a:ext cx="472251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12 октября 1916 года: «Все обдумываю, как наладить дело в </a:t>
            </a:r>
            <a:r>
              <a:rPr lang="ru-RU" dirty="0" err="1"/>
              <a:t>Семиречьи</a:t>
            </a:r>
            <a:r>
              <a:rPr lang="ru-RU" dirty="0"/>
              <a:t>, как восстановить в этом богатом крае мирную жизнь, как помирить русское население с киргизским. Прихожу к заключению, что необходимо на долгий срок разъединить, где представится возможным, эти народности. Надо образовать русский уезд кругом оз. Иссык-Куля, отобрав у киргиз земли вокруг этого озера за совершенные ими злодейства; с другой стороны, надо образовать особый киргизский горный уезд с центром в </a:t>
            </a:r>
            <a:r>
              <a:rPr lang="ru-RU" dirty="0" err="1"/>
              <a:t>Нарынском</a:t>
            </a:r>
            <a:r>
              <a:rPr lang="ru-RU" dirty="0"/>
              <a:t> укреплении и с двумя </a:t>
            </a:r>
            <a:r>
              <a:rPr lang="ru-RU" dirty="0" err="1"/>
              <a:t>приставствами</a:t>
            </a:r>
            <a:r>
              <a:rPr lang="ru-RU" dirty="0"/>
              <a:t> среди киргиз...»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5269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27384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Протокол совещания под председательством Туркестанского генерал-губернатора А.Н. Куропаткина по вопросу о выселении участников «киргизского» восстания из Пржевальского, </a:t>
            </a:r>
            <a:r>
              <a:rPr lang="ru-RU" dirty="0" err="1"/>
              <a:t>Пишпекского</a:t>
            </a:r>
            <a:r>
              <a:rPr lang="ru-RU" dirty="0"/>
              <a:t> и </a:t>
            </a:r>
            <a:r>
              <a:rPr lang="ru-RU" dirty="0" err="1"/>
              <a:t>Джаркентского</a:t>
            </a:r>
            <a:r>
              <a:rPr lang="ru-RU" dirty="0"/>
              <a:t> уездов </a:t>
            </a:r>
            <a:r>
              <a:rPr lang="ru-RU" dirty="0" err="1"/>
              <a:t>Семиреченской</a:t>
            </a:r>
            <a:r>
              <a:rPr lang="ru-RU" dirty="0"/>
              <a:t> области в </a:t>
            </a:r>
            <a:r>
              <a:rPr lang="ru-RU" dirty="0" err="1"/>
              <a:t>Нарынский</a:t>
            </a:r>
            <a:r>
              <a:rPr lang="ru-RU" dirty="0"/>
              <a:t> край. 16 октября 1916 г.</a:t>
            </a:r>
            <a:endParaRPr lang="en-US" dirty="0"/>
          </a:p>
        </p:txBody>
      </p:sp>
      <p:pic>
        <p:nvPicPr>
          <p:cNvPr id="9" name="Picture 5" descr="C:\Users\Nazikbek\Desktop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705" y="1224136"/>
            <a:ext cx="3642807" cy="57332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zikbek\Desktop\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07971"/>
            <a:ext cx="3659157" cy="57494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zikbek\Desktop\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7" y="1196752"/>
            <a:ext cx="3773022" cy="57606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azikbek\Desktop\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3" y="1224136"/>
            <a:ext cx="3621116" cy="56612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1397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Nazikbek\Desktop\dukch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6" y="1268760"/>
            <a:ext cx="4523882" cy="46531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Nazikbek\Desktop\Монстров_К_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883" y="44624"/>
            <a:ext cx="4971735" cy="62883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447874" y="6346632"/>
            <a:ext cx="2339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Константин Монстров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8338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Nazikbek\Desktop\folba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5573"/>
            <a:ext cx="5544616" cy="68110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80112" y="-27384"/>
            <a:ext cx="356388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 </a:t>
            </a:r>
            <a:r>
              <a:rPr lang="ru-RU" dirty="0" err="1"/>
              <a:t>Фольбаум</a:t>
            </a:r>
            <a:r>
              <a:rPr lang="ru-RU" dirty="0"/>
              <a:t> </a:t>
            </a:r>
            <a:r>
              <a:rPr lang="ru-RU" dirty="0" smtClean="0"/>
              <a:t>: </a:t>
            </a:r>
            <a:r>
              <a:rPr lang="ru-RU" dirty="0"/>
              <a:t>«Считайте малейшие группировки казахов кучами уже за мятеж, подавляйте таковой, наведите на эти волости панику, арестуйте, предайте полевому суду и немедленно повесьте... Ну, поймайте кого-нибудь из подозреваемых и для примера повесьте»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6457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Nazikbek\Desktop\19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3" y="731238"/>
            <a:ext cx="9123117" cy="61781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2"/>
          <p:cNvSpPr txBox="1">
            <a:spLocks/>
          </p:cNvSpPr>
          <p:nvPr/>
        </p:nvSpPr>
        <p:spPr>
          <a:xfrm>
            <a:off x="20883" y="116632"/>
            <a:ext cx="9123117" cy="4983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000" b="1" dirty="0" smtClean="0"/>
              <a:t>http://www.1916.kg</a:t>
            </a:r>
            <a:endParaRPr lang="en-US" sz="4000" b="1" dirty="0"/>
          </a:p>
        </p:txBody>
      </p:sp>
    </p:spTree>
    <p:extLst>
      <p:ext uri="{BB962C8B-B14F-4D97-AF65-F5344CB8AC3E}">
        <p14:creationId xmlns="" xmlns:p14="http://schemas.microsoft.com/office/powerpoint/2010/main" val="381519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Nazikbek\Desktop\telegr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590"/>
            <a:ext cx="5762910" cy="68534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1128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Nazikbek\Pictures\1916\1916-19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0616"/>
            <a:ext cx="5335706" cy="68473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496" y="476672"/>
            <a:ext cx="18722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y-KG" dirty="0" smtClean="0"/>
              <a:t>Макроистория и </a:t>
            </a:r>
          </a:p>
          <a:p>
            <a:pPr algn="just"/>
            <a:r>
              <a:rPr lang="ky-KG" dirty="0" smtClean="0"/>
              <a:t>микроистория</a:t>
            </a:r>
            <a:endParaRPr lang="ru-RU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7452320" y="476672"/>
            <a:ext cx="1656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y-KG" dirty="0" smtClean="0"/>
              <a:t>Колониальная </a:t>
            </a:r>
          </a:p>
          <a:p>
            <a:pPr algn="just"/>
            <a:r>
              <a:rPr lang="ky-KG" dirty="0" smtClean="0"/>
              <a:t>революция</a:t>
            </a:r>
            <a:endParaRPr lang="ru-RU" dirty="0" smtClean="0"/>
          </a:p>
        </p:txBody>
      </p:sp>
    </p:spTree>
    <p:extLst>
      <p:ext uri="{BB962C8B-B14F-4D97-AF65-F5344CB8AC3E}">
        <p14:creationId xmlns="" xmlns:p14="http://schemas.microsoft.com/office/powerpoint/2010/main" val="23986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azikbek\Desktop\Madamin-be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80920"/>
            <a:ext cx="9079265" cy="58004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220072" y="260648"/>
            <a:ext cx="3888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y-KG" dirty="0" smtClean="0"/>
              <a:t>Мадамин бек и М. В. Фрунзе</a:t>
            </a:r>
            <a:endParaRPr lang="ru-RU" dirty="0" smtClean="0"/>
          </a:p>
        </p:txBody>
      </p:sp>
    </p:spTree>
    <p:extLst>
      <p:ext uri="{BB962C8B-B14F-4D97-AF65-F5344CB8AC3E}">
        <p14:creationId xmlns="" xmlns:p14="http://schemas.microsoft.com/office/powerpoint/2010/main" val="60340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Nazikbek\Desktop\detd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384"/>
            <a:ext cx="9149527" cy="68554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Nazikbek\Documents\1916\len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569" y="-99392"/>
            <a:ext cx="3560943" cy="24317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2690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52120" y="467380"/>
            <a:ext cx="3240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Геноцид (этническая чистка)</a:t>
            </a:r>
          </a:p>
        </p:txBody>
      </p:sp>
      <p:pic>
        <p:nvPicPr>
          <p:cNvPr id="16388" name="Picture 4" descr="C:\Users\Nazikbek\Desktop\jew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5112568" cy="3396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3851756"/>
            <a:ext cx="3024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Извинения и </a:t>
            </a:r>
            <a:r>
              <a:rPr lang="ru-RU" dirty="0" smtClean="0"/>
              <a:t>контрибуция</a:t>
            </a:r>
            <a:endParaRPr lang="en-US" dirty="0"/>
          </a:p>
        </p:txBody>
      </p:sp>
      <p:pic>
        <p:nvPicPr>
          <p:cNvPr id="7" name="Picture 3" descr="C:\Users\Nazikbek\Desktop\Bundesarchiv_Bild_183-1983-0422-308,_Heimkehrerlager_Polte_No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212976"/>
            <a:ext cx="5184576" cy="36940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3608" y="6093296"/>
            <a:ext cx="16568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/>
              <a:t>Málenykij</a:t>
            </a:r>
            <a:r>
              <a:rPr lang="en-US" i="1" dirty="0"/>
              <a:t> robot</a:t>
            </a:r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21975" y="4328229"/>
            <a:ext cx="27267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ГКО 16 </a:t>
            </a:r>
            <a:r>
              <a:rPr lang="ru-RU" dirty="0"/>
              <a:t>декабря 1944 </a:t>
            </a:r>
            <a:r>
              <a:rPr lang="ru-RU" dirty="0" smtClean="0"/>
              <a:t>года</a:t>
            </a:r>
            <a:endParaRPr lang="en-US" dirty="0" smtClean="0"/>
          </a:p>
          <a:p>
            <a:pPr algn="just"/>
            <a:r>
              <a:rPr lang="en-US" dirty="0"/>
              <a:t>№ 7161cc</a:t>
            </a:r>
          </a:p>
        </p:txBody>
      </p:sp>
    </p:spTree>
    <p:extLst>
      <p:ext uri="{BB962C8B-B14F-4D97-AF65-F5344CB8AC3E}">
        <p14:creationId xmlns="" xmlns:p14="http://schemas.microsoft.com/office/powerpoint/2010/main" val="218446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C:\Users\Nazikbek\Desktop\12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10" y="1424558"/>
            <a:ext cx="5460826" cy="54608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Nazikbek\Desktop\1266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241" y="-675456"/>
            <a:ext cx="6036329" cy="60363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7721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C:\Users\Nazikbek\Desktop\YingYa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31639"/>
            <a:ext cx="2788162" cy="22096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C:\Users\Nazikbek\Desktop\2008.2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72008"/>
            <a:ext cx="5977346" cy="67413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Nazikbek\Desktop\377044_211756522233414_543918384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489" y="908720"/>
            <a:ext cx="3239511" cy="49315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Nazikbek\Desktop\artamonov-mi-1973-2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181584"/>
            <a:ext cx="3328987" cy="3714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4553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Nazikbek\Desktop\382828_205928662816200_485694519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27384"/>
            <a:ext cx="9052068" cy="61405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301967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azikbek\Desktop\badam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-131639"/>
            <a:ext cx="7173349" cy="70170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8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Nazikbek\Desktop\tuli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7" y="42639"/>
            <a:ext cx="9022778" cy="66987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61346" y="332656"/>
            <a:ext cx="2587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Черта города и символы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2132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azikbek\Desktop\2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3428"/>
            <a:ext cx="9112763" cy="68345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588224" y="116632"/>
            <a:ext cx="2587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Черта города и символы</a:t>
            </a:r>
            <a:endParaRPr lang="en-US" dirty="0"/>
          </a:p>
        </p:txBody>
      </p:sp>
      <p:pic>
        <p:nvPicPr>
          <p:cNvPr id="3075" name="Picture 3" descr="C:\Users\Nazikbek\Desktop\2015-04-07_11-42-08_1164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068960"/>
            <a:ext cx="2808312" cy="19152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4290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azikbek\Desktop\memorial-1916-god-yuzhnye-voro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80512" cy="59597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3237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zikbek\Desktop\11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4653136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Я считаю, что однозначно это событие нужно было отмечать в государственном масштабе. Иначе мы на самом деле становились манкуртами. Один пример, вот, территория, которая была выделена под памятник или мемориал даже в честь, в память событий 16 года, трагедии 16 года. Эта территория тем же Тулеевым, теми же </a:t>
            </a:r>
            <a:r>
              <a:rPr lang="ru-RU" dirty="0" err="1"/>
              <a:t>Бакиевыми</a:t>
            </a:r>
            <a:r>
              <a:rPr lang="ru-RU" dirty="0"/>
              <a:t>, она была отдана под увеселительные заведения, под кафе и так далее. Конечно это </a:t>
            </a:r>
            <a:r>
              <a:rPr lang="ru-RU" dirty="0" err="1" smtClean="0"/>
              <a:t>манкуртизм</a:t>
            </a:r>
            <a:endParaRPr lang="ru-RU" dirty="0" smtClean="0"/>
          </a:p>
          <a:p>
            <a:pPr algn="just"/>
            <a:r>
              <a:rPr lang="ru-RU" dirty="0" err="1" smtClean="0"/>
              <a:t>Алмазбек</a:t>
            </a:r>
            <a:r>
              <a:rPr lang="ru-RU" dirty="0" smtClean="0"/>
              <a:t> </a:t>
            </a:r>
            <a:r>
              <a:rPr lang="ru-RU" dirty="0" err="1" smtClean="0"/>
              <a:t>Атамбаев</a:t>
            </a:r>
            <a:r>
              <a:rPr lang="ru-RU" dirty="0" smtClean="0"/>
              <a:t>. </a:t>
            </a:r>
            <a:r>
              <a:rPr lang="ky-KG" dirty="0" smtClean="0"/>
              <a:t>27 июля 2015, Чолпон-Ата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6241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Nazikbek\Desktop\asia19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27384"/>
            <a:ext cx="8737070" cy="71287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222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07497" y="0"/>
            <a:ext cx="45025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Туркестанское генерал-губернаторство и бывший Степной край (Казахстан) были представлены депутатами в Думе только во втором </a:t>
            </a:r>
            <a:r>
              <a:rPr lang="ru-RU" dirty="0" smtClean="0"/>
              <a:t>созыве</a:t>
            </a:r>
            <a:r>
              <a:rPr lang="en-US" dirty="0" smtClean="0"/>
              <a:t> </a:t>
            </a:r>
            <a:r>
              <a:rPr lang="ru-RU" dirty="0"/>
              <a:t> (20 февраля по 3 июня 1907 года) </a:t>
            </a:r>
            <a:endParaRPr lang="en-US" dirty="0"/>
          </a:p>
          <a:p>
            <a:r>
              <a:rPr lang="ru-RU" dirty="0" smtClean="0"/>
              <a:t>Мусульманская фракция – 30 (518)</a:t>
            </a:r>
            <a:endParaRPr lang="en-US" dirty="0"/>
          </a:p>
        </p:txBody>
      </p:sp>
      <p:pic>
        <p:nvPicPr>
          <p:cNvPr id="6" name="Picture 2" descr="C:\Users\Nazikbek\Desktop\Gosduma-2_pl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4644008" cy="6851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Nazikbek\Desktop\general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901" y="1772816"/>
            <a:ext cx="4515611" cy="35283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6013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Nazikbek\Desktop\658px-Central_Asia_1900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0"/>
            <a:ext cx="8452581" cy="68853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79"/>
            <a:ext cx="2771800" cy="1311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23449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2650</TotalTime>
  <Words>405</Words>
  <Application>Microsoft Office PowerPoint</Application>
  <PresentationFormat>Экран (4:3)</PresentationFormat>
  <Paragraphs>29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eleri</dc:creator>
  <cp:lastModifiedBy>Админ</cp:lastModifiedBy>
  <cp:revision>202</cp:revision>
  <dcterms:created xsi:type="dcterms:W3CDTF">2011-10-31T07:53:55Z</dcterms:created>
  <dcterms:modified xsi:type="dcterms:W3CDTF">2016-05-27T09:03:22Z</dcterms:modified>
</cp:coreProperties>
</file>